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7"/>
  </p:notesMasterIdLst>
  <p:sldIdLst>
    <p:sldId id="256" r:id="rId5"/>
    <p:sldId id="312" r:id="rId6"/>
    <p:sldId id="348" r:id="rId7"/>
    <p:sldId id="293" r:id="rId8"/>
    <p:sldId id="320" r:id="rId9"/>
    <p:sldId id="329" r:id="rId10"/>
    <p:sldId id="360" r:id="rId11"/>
    <p:sldId id="362" r:id="rId12"/>
    <p:sldId id="358" r:id="rId13"/>
    <p:sldId id="357" r:id="rId14"/>
    <p:sldId id="359" r:id="rId15"/>
    <p:sldId id="361" r:id="rId16"/>
    <p:sldId id="350" r:id="rId17"/>
    <p:sldId id="305" r:id="rId18"/>
    <p:sldId id="307" r:id="rId19"/>
    <p:sldId id="351" r:id="rId20"/>
    <p:sldId id="315" r:id="rId21"/>
    <p:sldId id="316" r:id="rId22"/>
    <p:sldId id="355" r:id="rId23"/>
    <p:sldId id="356" r:id="rId24"/>
    <p:sldId id="354" r:id="rId25"/>
    <p:sldId id="34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70"/>
    <p:restoredTop sz="84928"/>
  </p:normalViewPr>
  <p:slideViewPr>
    <p:cSldViewPr snapToGrid="0">
      <p:cViewPr varScale="1">
        <p:scale>
          <a:sx n="135" d="100"/>
          <a:sy n="135" d="100"/>
        </p:scale>
        <p:origin x="1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3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cd /projects/lafr9499/software/</a:t>
            </a:r>
            <a:r>
              <a:rPr lang="en-US" err="1"/>
              <a:t>my_first_env</a:t>
            </a:r>
            <a:r>
              <a:rPr lang="en-US"/>
              <a:t>/lib/python3.10/site-packages (point out pandas in that </a:t>
            </a:r>
            <a:r>
              <a:rPr lang="en-US" err="1"/>
              <a:t>dir</a:t>
            </a:r>
            <a:r>
              <a:rPr lang="en-US"/>
              <a:t>)</a:t>
            </a:r>
          </a:p>
          <a:p>
            <a:r>
              <a:rPr lang="en-US"/>
              <a:t>pip uninstall </a:t>
            </a:r>
          </a:p>
          <a:p>
            <a:r>
              <a:rPr lang="en-US"/>
              <a:t>ls (show no more pandas)</a:t>
            </a:r>
          </a:p>
          <a:p>
            <a:r>
              <a:rPr lang="en-US"/>
              <a:t>then do </a:t>
            </a:r>
            <a:r>
              <a:rPr lang="en-US" err="1"/>
              <a:t>conda</a:t>
            </a:r>
            <a:r>
              <a:rPr lang="en-US"/>
              <a:t> install </a:t>
            </a:r>
          </a:p>
          <a:p>
            <a:r>
              <a:rPr lang="en-US"/>
              <a:t>ls (show pandas there)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7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6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9/18/24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Installing software on Alpine with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Conda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 and Mamba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BFA4-392D-C1B5-89D2-FBB13D7C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01"/>
            <a:ext cx="10515600" cy="1325563"/>
          </a:xfrm>
        </p:spPr>
        <p:txBody>
          <a:bodyPr/>
          <a:lstStyle/>
          <a:p>
            <a:r>
              <a:rPr lang="en-US" b="1" dirty="0"/>
              <a:t>Getting access to </a:t>
            </a:r>
            <a:r>
              <a:rPr lang="en-US" b="1" dirty="0" err="1"/>
              <a:t>Conda</a:t>
            </a:r>
            <a:r>
              <a:rPr lang="en-US" b="1" dirty="0"/>
              <a:t> and Mamba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B593F-0494-A3F6-76BC-6231A7BB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832"/>
            <a:ext cx="10515600" cy="3783324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On CURC systems </a:t>
            </a:r>
            <a:r>
              <a:rPr lang="en-US" sz="3000" dirty="0" err="1"/>
              <a:t>Conda</a:t>
            </a:r>
            <a:r>
              <a:rPr lang="en-US" sz="3000" dirty="0"/>
              <a:t> and Mamba are made available through modules</a:t>
            </a:r>
          </a:p>
          <a:p>
            <a:r>
              <a:rPr lang="en-US" sz="2800" b="1" u="sng" dirty="0"/>
              <a:t>We highly recommend using these modules </a:t>
            </a:r>
          </a:p>
          <a:p>
            <a:pPr lvl="1"/>
            <a:r>
              <a:rPr lang="en-US" sz="2800" dirty="0"/>
              <a:t>Redirect output produced by </a:t>
            </a:r>
            <a:r>
              <a:rPr lang="en-US" sz="2800" dirty="0" err="1"/>
              <a:t>Conda</a:t>
            </a:r>
            <a:r>
              <a:rPr lang="en-US" sz="2800" dirty="0"/>
              <a:t> and Mamba</a:t>
            </a:r>
          </a:p>
          <a:p>
            <a:pPr lvl="1"/>
            <a:r>
              <a:rPr lang="en-US" sz="2800" dirty="0"/>
              <a:t>Create useful variables</a:t>
            </a:r>
          </a:p>
          <a:p>
            <a:pPr lvl="1"/>
            <a:r>
              <a:rPr lang="en-US" sz="2800" dirty="0"/>
              <a:t>Create the “.</a:t>
            </a:r>
            <a:r>
              <a:rPr lang="en-US" sz="2800" dirty="0" err="1"/>
              <a:t>condarc</a:t>
            </a:r>
            <a:r>
              <a:rPr lang="en-US" sz="2800" dirty="0"/>
              <a:t>” file, if it doesn’t exist</a:t>
            </a:r>
          </a:p>
          <a:p>
            <a:pPr lvl="1"/>
            <a:r>
              <a:rPr lang="en-US" sz="2800" dirty="0"/>
              <a:t>They are easier than installing it yourself!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D5A57-8740-A485-6BF8-230D2C3C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11302-E3B1-E078-3430-EA563C38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65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DA6D-40BA-50E7-7C1F-6A1312E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121"/>
            <a:ext cx="10515600" cy="1325563"/>
          </a:xfrm>
        </p:spPr>
        <p:txBody>
          <a:bodyPr/>
          <a:lstStyle/>
          <a:p>
            <a:r>
              <a:rPr lang="en-US" b="1" dirty="0" err="1"/>
              <a:t>Conda</a:t>
            </a:r>
            <a:r>
              <a:rPr lang="en-US" b="1" dirty="0"/>
              <a:t> and Mamba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56DF8-4BDE-8648-6FDF-B836FC52F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514"/>
            <a:ext cx="10515600" cy="4652163"/>
          </a:xfrm>
        </p:spPr>
        <p:txBody>
          <a:bodyPr>
            <a:normAutofit/>
          </a:bodyPr>
          <a:lstStyle/>
          <a:p>
            <a:r>
              <a:rPr lang="en-US" dirty="0"/>
              <a:t>You must be on a compute node to get access to modules!</a:t>
            </a:r>
          </a:p>
          <a:p>
            <a:r>
              <a:rPr lang="en-US" dirty="0" err="1"/>
              <a:t>Conda</a:t>
            </a:r>
            <a:r>
              <a:rPr lang="en-US" dirty="0"/>
              <a:t> is accessible via 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Mamba is accessible via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b="1" u="sng" dirty="0"/>
              <a:t>NOTE:</a:t>
            </a:r>
            <a:r>
              <a:rPr lang="en-US" dirty="0"/>
              <a:t> Modules used to gain access to </a:t>
            </a:r>
            <a:r>
              <a:rPr lang="en-US" dirty="0" err="1"/>
              <a:t>Conda</a:t>
            </a:r>
            <a:r>
              <a:rPr lang="en-US" dirty="0"/>
              <a:t> and Mamba may change due to license changes imposed by Anaconda. We will update users if this happens.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9D096-0F5A-0887-A223-5993BECE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39A25-DA5E-F4D9-2698-7DE2FE72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ADE3F0-6F9A-673B-B343-37B74CE3AA16}"/>
              </a:ext>
            </a:extLst>
          </p:cNvPr>
          <p:cNvGrpSpPr/>
          <p:nvPr/>
        </p:nvGrpSpPr>
        <p:grpSpPr>
          <a:xfrm>
            <a:off x="1315220" y="3983432"/>
            <a:ext cx="5210312" cy="692993"/>
            <a:chOff x="1863084" y="4469527"/>
            <a:chExt cx="9717025" cy="19247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41DD61-ED4E-756B-6D52-03D88E07FEF5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B603C-E254-555F-FCDC-9AB36AE33968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79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</a:t>
              </a:r>
              <a:r>
                <a:rPr lang="en-US" dirty="0" err="1">
                  <a:latin typeface="Monaco" pitchFamily="2" charset="77"/>
                </a:rPr>
                <a:t>mambaforge</a:t>
              </a:r>
              <a:endParaRPr lang="en-US" dirty="0">
                <a:latin typeface="Monaco" pitchFamily="2" charset="77"/>
              </a:endParaRPr>
            </a:p>
            <a:p>
              <a:endParaRPr lang="en-US" dirty="0">
                <a:latin typeface="Monaco" pitchFamily="2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4AC62A-E180-DE95-789B-50BD424FA5C3}"/>
              </a:ext>
            </a:extLst>
          </p:cNvPr>
          <p:cNvGrpSpPr/>
          <p:nvPr/>
        </p:nvGrpSpPr>
        <p:grpSpPr>
          <a:xfrm>
            <a:off x="1315220" y="2766764"/>
            <a:ext cx="5210312" cy="508882"/>
            <a:chOff x="1863084" y="4469527"/>
            <a:chExt cx="9717025" cy="14133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9BC918-D271-8BF9-5433-C43D6D7C3E84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3D882F-C47E-C58A-2EB8-678E23686A4B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527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anaconda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965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1A0D-2923-D1DE-6F53-55D17F0C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12" y="2766218"/>
            <a:ext cx="3865775" cy="1325563"/>
          </a:xfrm>
        </p:spPr>
        <p:txBody>
          <a:bodyPr>
            <a:normAutofit/>
          </a:bodyPr>
          <a:lstStyle/>
          <a:p>
            <a:r>
              <a:rPr lang="en-US" sz="5400" dirty="0"/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17BF-7122-F08E-4553-21D56DCF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D046A-7AE4-C76F-DA17-611909EF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2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Start a session and load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login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 to use anaconda. The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4"/>
            <a:ext cx="9717025" cy="1914356"/>
            <a:chOff x="1863084" y="4469527"/>
            <a:chExt cx="9717025" cy="15503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420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–</a:t>
              </a:r>
              <a:r>
                <a:rPr lang="en-US" dirty="0" err="1">
                  <a:latin typeface="Monaco" pitchFamily="2" charset="77"/>
                </a:rPr>
                <a:t>ntasks</a:t>
              </a:r>
              <a:r>
                <a:rPr lang="en-US" dirty="0">
                  <a:latin typeface="Monaco" pitchFamily="2" charset="77"/>
                </a:rPr>
                <a:t>=4 --time=60:00 </a:t>
              </a:r>
            </a:p>
            <a:p>
              <a:r>
                <a:rPr lang="en-US" dirty="0">
                  <a:latin typeface="Monaco" pitchFamily="2" charset="77"/>
                </a:rPr>
                <a:t>…</a:t>
              </a:r>
            </a:p>
            <a:p>
              <a:r>
                <a:rPr lang="en-US" dirty="0">
                  <a:latin typeface="Monaco" pitchFamily="2" charset="77"/>
                </a:rPr>
                <a:t>[monaghaa@c3cpu-a5-u28-1 ~]$ module load anaconda</a:t>
              </a:r>
            </a:p>
            <a:p>
              <a:r>
                <a:rPr lang="en-US" dirty="0">
                  <a:latin typeface="Monaco" pitchFamily="2" charset="77"/>
                </a:rPr>
                <a:t>(base) [monaghaa@c3cpu-a5-u28-1 ~]$ </a:t>
              </a: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Create your first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entury Gothic" panose="020B0502020202020204" pitchFamily="34" charset="0"/>
              </a:rPr>
              <a:t>Environments are created and programs are installed in a few simple steps</a:t>
            </a: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428475" y="2789245"/>
            <a:ext cx="11505859" cy="1872644"/>
            <a:chOff x="648457" y="2905506"/>
            <a:chExt cx="11084827" cy="226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905506"/>
              <a:ext cx="10895085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create -n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python==3.10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activate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400" dirty="0">
                <a:latin typeface="Monaco" pitchFamily="2" charset="77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5AAD4B-47C7-6360-8BAF-747D2D3FF4DB}"/>
              </a:ext>
            </a:extLst>
          </p:cNvPr>
          <p:cNvSpPr txBox="1">
            <a:spLocks/>
          </p:cNvSpPr>
          <p:nvPr/>
        </p:nvSpPr>
        <p:spPr>
          <a:xfrm>
            <a:off x="1027943" y="4942721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Don’t install packages in your base environment!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301554" y="3423964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2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 using </a:t>
            </a:r>
            <a:r>
              <a:rPr lang="en-US" sz="36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conda</a:t>
            </a:r>
            <a:r>
              <a:rPr lang="en-US" sz="36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install 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Install latest version available: </a:t>
            </a:r>
          </a:p>
          <a:p>
            <a:pPr marL="0" indent="0">
              <a:buNone/>
            </a:pPr>
            <a:endParaRPr lang="en-US" sz="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r>
              <a:rPr lang="en-US" sz="3600" dirty="0">
                <a:latin typeface="Century Gothic" panose="020B0502020202020204" pitchFamily="34" charset="0"/>
              </a:rPr>
              <a:t>Install a specific version: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51AC1-75A3-ADBF-B2BB-D4E0523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3D32F-3DAC-91D4-6DBF-F3BC688EB005}"/>
              </a:ext>
            </a:extLst>
          </p:cNvPr>
          <p:cNvGrpSpPr/>
          <p:nvPr/>
        </p:nvGrpSpPr>
        <p:grpSpPr>
          <a:xfrm>
            <a:off x="1128957" y="3505104"/>
            <a:ext cx="8194152" cy="1034818"/>
            <a:chOff x="648457" y="2902829"/>
            <a:chExt cx="10895086" cy="28405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387615-E2E8-AA88-1499-FC001738031C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E2D70577-F4A1-0BF0-DF18-5D9FA5B6DB0D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[monaghaa@c3cpu-a5-u28-1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6A052-A995-5B7F-A822-F377F9CC5021}"/>
              </a:ext>
            </a:extLst>
          </p:cNvPr>
          <p:cNvGrpSpPr/>
          <p:nvPr/>
        </p:nvGrpSpPr>
        <p:grpSpPr>
          <a:xfrm>
            <a:off x="1128957" y="4957385"/>
            <a:ext cx="8194152" cy="1034818"/>
            <a:chOff x="648457" y="2902829"/>
            <a:chExt cx="10895086" cy="284057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C407F9-43C9-A3F3-AD84-E7B02A93C496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A3C5E730-5223-00FC-0EA1-9859D718F9A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[monaghaa@c3cpu-a5-u28-1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pandas==0.20.3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6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A407-CA27-E881-2712-0EBEE321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E5C6-3A50-70DF-9B06-590A892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 packages with “pip”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CAE0-3543-F4F4-536B-838ECD27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F6E75-5BBE-D184-D06A-B4F3597B73BA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AE64-1F01-B8BE-9145-43616579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5C1E2-1CAE-48B5-DF7A-C805A85736CE}"/>
              </a:ext>
            </a:extLst>
          </p:cNvPr>
          <p:cNvGrpSpPr/>
          <p:nvPr/>
        </p:nvGrpSpPr>
        <p:grpSpPr>
          <a:xfrm>
            <a:off x="838200" y="3901018"/>
            <a:ext cx="11690684" cy="973717"/>
            <a:chOff x="648457" y="3124385"/>
            <a:chExt cx="11519694" cy="1787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2A4D05-074A-C29A-905F-DFB96ABE9867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D3C1CC9-E8E1-C0DA-BCCD-9001BA277F26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124385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pip install --no-cache-</a:t>
              </a:r>
              <a:r>
                <a:rPr lang="en-US" sz="1800" dirty="0" err="1">
                  <a:latin typeface="Monaco" pitchFamily="2" charset="77"/>
                </a:rPr>
                <a:t>dir</a:t>
              </a:r>
              <a:r>
                <a:rPr lang="en-US" sz="1800" dirty="0">
                  <a:latin typeface="Monaco" pitchFamily="2" charset="77"/>
                </a:rPr>
                <a:t> pandas 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DAC4CC-94D1-9F31-4A18-62B43E95A010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pip </a:t>
            </a:r>
            <a:r>
              <a:rPr lang="en-US" dirty="0">
                <a:latin typeface="Century Gothic" panose="020B0502020202020204" pitchFamily="34" charset="0"/>
              </a:rPr>
              <a:t>to install latest version or specific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E9B36-857D-BBC1-3A5E-BDE56414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2C9DAF-195B-F73B-55CC-5CBE32C69483}"/>
              </a:ext>
            </a:extLst>
          </p:cNvPr>
          <p:cNvSpPr txBox="1">
            <a:spLocks/>
          </p:cNvSpPr>
          <p:nvPr/>
        </p:nvSpPr>
        <p:spPr>
          <a:xfrm>
            <a:off x="1027943" y="5223092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--no-cache-</a:t>
            </a:r>
            <a:r>
              <a:rPr lang="en-US" sz="3600" i="1" dirty="0" err="1">
                <a:solidFill>
                  <a:srgbClr val="FF0000"/>
                </a:solidFill>
                <a:latin typeface="Monaco" pitchFamily="2" charset="77"/>
              </a:rPr>
              <a:t>dir</a:t>
            </a: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is crucial on CURC systems!</a:t>
            </a:r>
          </a:p>
        </p:txBody>
      </p:sp>
    </p:spTree>
    <p:extLst>
      <p:ext uri="{BB962C8B-B14F-4D97-AF65-F5344CB8AC3E}">
        <p14:creationId xmlns:p14="http://schemas.microsoft.com/office/powerpoint/2010/main" val="4042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2752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49417"/>
            <a:ext cx="11052246" cy="3523202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list				# list all environments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list					# list packages in active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remove -n &lt;</a:t>
              </a:r>
              <a:r>
                <a:rPr lang="en-US" sz="2000" dirty="0" err="1">
                  <a:latin typeface="Monaco" pitchFamily="2" charset="77"/>
                </a:rPr>
                <a:t>envname</a:t>
              </a:r>
              <a:r>
                <a:rPr lang="en-US" sz="2000" dirty="0">
                  <a:latin typeface="Monaco" pitchFamily="2" charset="77"/>
                </a:rPr>
                <a:t>&gt; --all	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config --show channels		# view configured channels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deactivate 				# deactivate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create --name &lt;</a:t>
              </a:r>
              <a:r>
                <a:rPr lang="en-US" sz="2000" dirty="0" err="1">
                  <a:latin typeface="Monaco" pitchFamily="2" charset="77"/>
                </a:rPr>
                <a:t>clonedenv</a:t>
              </a:r>
              <a:r>
                <a:rPr lang="en-US" sz="2000" dirty="0">
                  <a:latin typeface="Monaco" pitchFamily="2" charset="77"/>
                </a:rPr>
                <a:t>&gt; /	# clone an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--clone &lt;</a:t>
              </a:r>
              <a:r>
                <a:rPr lang="en-US" sz="2000" dirty="0" err="1">
                  <a:latin typeface="Monaco" pitchFamily="2" charset="77"/>
                </a:rPr>
                <a:t>envtoclone</a:t>
              </a:r>
              <a:r>
                <a:rPr lang="en-US" sz="2000" dirty="0">
                  <a:latin typeface="Monaco" pitchFamily="2" charset="77"/>
                </a:rPr>
                <a:t>&gt;  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file paths on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35545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24695"/>
            <a:ext cx="11052246" cy="3755388"/>
            <a:chOff x="569877" y="3824816"/>
            <a:chExt cx="11052246" cy="1400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3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python libraries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/projects/$USER/software/anaconda/&lt;env&gt;/lib/python3.10/site-packages 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package executables 	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/projects/$USER/software/anaconda/&lt;env&gt;/bin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file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/home/$USER/.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20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	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09FE0-1E76-B9A7-2C27-E71EC8D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893A-9590-8071-E1D3-9869C5AA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B64-9A5F-929B-5EB4-3272D61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Alpine batch jobs with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0A04-5C23-3DAF-EF29-F0747566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215-C9C0-6295-8FBC-1F061205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107"/>
            <a:ext cx="10515600" cy="4894243"/>
          </a:xfrm>
        </p:spPr>
        <p:txBody>
          <a:bodyPr>
            <a:normAutofit/>
          </a:bodyPr>
          <a:lstStyle/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A1C84-4740-5857-62BA-0588D72A46D8}"/>
              </a:ext>
            </a:extLst>
          </p:cNvPr>
          <p:cNvGrpSpPr/>
          <p:nvPr/>
        </p:nvGrpSpPr>
        <p:grpSpPr>
          <a:xfrm>
            <a:off x="460825" y="1374427"/>
            <a:ext cx="12164312" cy="602434"/>
            <a:chOff x="648457" y="3257253"/>
            <a:chExt cx="11519694" cy="16542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35E33-5BBE-6532-01AC-EC90C62D54D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5979733-AB04-CDBC-AE4D-37B055F310E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4446"/>
              <a:ext cx="11329952" cy="9412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nano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1: open new job script in editor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AB331-D6E9-07CE-1E58-5D14C01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C3D7-3689-F054-0781-63F164AA87FE}"/>
              </a:ext>
            </a:extLst>
          </p:cNvPr>
          <p:cNvGrpSpPr/>
          <p:nvPr/>
        </p:nvGrpSpPr>
        <p:grpSpPr>
          <a:xfrm>
            <a:off x="460825" y="1947203"/>
            <a:ext cx="12340775" cy="3041092"/>
            <a:chOff x="276603" y="2658772"/>
            <a:chExt cx="11701805" cy="15682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3C094-F661-D276-891C-2C3EDF508614}"/>
                </a:ext>
              </a:extLst>
            </p:cNvPr>
            <p:cNvSpPr/>
            <p:nvPr/>
          </p:nvSpPr>
          <p:spPr>
            <a:xfrm>
              <a:off x="276603" y="2785687"/>
              <a:ext cx="10895086" cy="14413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5B3F720-F9BF-959A-9D91-7001A2B3337D}"/>
                </a:ext>
              </a:extLst>
            </p:cNvPr>
            <p:cNvSpPr txBox="1">
              <a:spLocks/>
            </p:cNvSpPr>
            <p:nvPr/>
          </p:nvSpPr>
          <p:spPr>
            <a:xfrm>
              <a:off x="648456" y="2658772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#!/bin/bash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 job script name: </a:t>
              </a:r>
              <a:r>
                <a:rPr lang="en-US" sz="1200" dirty="0" err="1">
                  <a:latin typeface="Monaco" pitchFamily="2" charset="77"/>
                </a:rPr>
                <a:t>runconda.sh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--partition=</a:t>
              </a:r>
              <a:r>
                <a:rPr lang="en-US" sz="1200" dirty="0" err="1">
                  <a:latin typeface="Monaco" pitchFamily="2" charset="77"/>
                </a:rPr>
                <a:t>amilan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--nodes=1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ntasks</a:t>
              </a:r>
              <a:r>
                <a:rPr lang="en-US" sz="1200" dirty="0">
                  <a:latin typeface="Monaco" pitchFamily="2" charset="77"/>
                </a:rPr>
                <a:t>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--time=10:00	 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6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purge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load anaconda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 err="1">
                  <a:latin typeface="Monaco" pitchFamily="2" charset="77"/>
                </a:rPr>
                <a:t>conda</a:t>
              </a:r>
              <a:r>
                <a:rPr lang="en-US" sz="1200" dirty="0">
                  <a:latin typeface="Monaco" pitchFamily="2" charset="77"/>
                </a:rPr>
                <a:t> activate </a:t>
              </a:r>
              <a:r>
                <a:rPr lang="en-US" sz="1200" dirty="0" err="1">
                  <a:latin typeface="Monaco" pitchFamily="2" charset="77"/>
                </a:rPr>
                <a:t>my_first_env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python </a:t>
              </a:r>
              <a:r>
                <a:rPr lang="en-US" sz="1200" dirty="0" err="1">
                  <a:latin typeface="Monaco" pitchFamily="2" charset="77"/>
                </a:rPr>
                <a:t>my_python_code.py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2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8E538-8BE1-E322-7789-72B9C0D8E4B3}"/>
              </a:ext>
            </a:extLst>
          </p:cNvPr>
          <p:cNvSpPr txBox="1">
            <a:spLocks/>
          </p:cNvSpPr>
          <p:nvPr/>
        </p:nvSpPr>
        <p:spPr>
          <a:xfrm>
            <a:off x="5006640" y="3275193"/>
            <a:ext cx="6361943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EB69-4EA4-EEDF-7681-8EDAD9C5525A}"/>
              </a:ext>
            </a:extLst>
          </p:cNvPr>
          <p:cNvGrpSpPr/>
          <p:nvPr/>
        </p:nvGrpSpPr>
        <p:grpSpPr>
          <a:xfrm>
            <a:off x="460825" y="5045391"/>
            <a:ext cx="12164312" cy="795709"/>
            <a:chOff x="648457" y="2674171"/>
            <a:chExt cx="11519694" cy="2237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4C8DBC-0747-B7E6-8A5F-7F1E6846227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BBCAD94-AEA3-8C95-1BA4-6D493BE2FC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674171"/>
              <a:ext cx="11329952" cy="1157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</a:t>
              </a:r>
              <a:r>
                <a:rPr lang="en-US" sz="1800" dirty="0" err="1">
                  <a:latin typeface="Monaco" pitchFamily="2" charset="77"/>
                </a:rPr>
                <a:t>sbatch</a:t>
              </a:r>
              <a:r>
                <a:rPr lang="en-US" sz="1800" dirty="0">
                  <a:latin typeface="Monaco" pitchFamily="2" charset="77"/>
                </a:rPr>
                <a:t>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3: Schedule job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6F659A-7EA0-4835-36C3-86136931F2FE}"/>
              </a:ext>
            </a:extLst>
          </p:cNvPr>
          <p:cNvSpPr txBox="1"/>
          <p:nvPr/>
        </p:nvSpPr>
        <p:spPr>
          <a:xfrm>
            <a:off x="6095999" y="2584044"/>
            <a:ext cx="4814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# Step 2: Write job script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https://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curc.readthedocs.io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en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/latest/running-jobs/batch-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jobs.html</a:t>
            </a:r>
            <a:endParaRPr lang="en-US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43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Installing software on Alpine with </a:t>
            </a:r>
            <a:r>
              <a:rPr lang="en-US" dirty="0" err="1"/>
              <a:t>Conda</a:t>
            </a:r>
            <a:r>
              <a:rPr lang="en-US" dirty="0"/>
              <a:t> and Mamba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EEF62-35BE-5209-4BCC-1375B9FB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41E8-432C-2986-43F4-8D703648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Using your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 in </a:t>
            </a:r>
            <a:r>
              <a:rPr lang="en-US" b="1" dirty="0" err="1">
                <a:latin typeface="Century Gothic" panose="020B0502020202020204" pitchFamily="34" charset="0"/>
              </a:rPr>
              <a:t>Jupyter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A2FCA-F134-CB95-DC3F-C22A9314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B746F-3204-63E2-92A6-D20935EDDDB1}"/>
              </a:ext>
            </a:extLst>
          </p:cNvPr>
          <p:cNvSpPr txBox="1"/>
          <p:nvPr/>
        </p:nvSpPr>
        <p:spPr>
          <a:xfrm>
            <a:off x="0" y="14359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3E21-6E87-92A3-15CB-2B499C553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91" y="1465223"/>
            <a:ext cx="11903242" cy="4085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Step 1: create a kernel </a:t>
            </a:r>
            <a:r>
              <a:rPr lang="en-US" sz="2400" i="1" dirty="0">
                <a:latin typeface="Century Gothic" panose="020B0502020202020204" pitchFamily="34" charset="0"/>
              </a:rPr>
              <a:t>within</a:t>
            </a:r>
            <a:r>
              <a:rPr lang="en-US" sz="2400" dirty="0">
                <a:latin typeface="Century Gothic" panose="020B0502020202020204" pitchFamily="34" charset="0"/>
              </a:rPr>
              <a:t> your </a:t>
            </a:r>
            <a:r>
              <a:rPr lang="en-US" sz="2400" b="1" dirty="0">
                <a:latin typeface="Century Gothic" panose="020B0502020202020204" pitchFamily="34" charset="0"/>
              </a:rPr>
              <a:t>activated</a:t>
            </a:r>
            <a:r>
              <a:rPr lang="en-US" sz="2400" dirty="0">
                <a:latin typeface="Century Gothic" panose="020B0502020202020204" pitchFamily="34" charset="0"/>
              </a:rPr>
              <a:t> environment: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Step 2: Use the environment in the OnDemand </a:t>
            </a:r>
            <a:r>
              <a:rPr lang="en-US" sz="2400" dirty="0" err="1">
                <a:latin typeface="Century Gothic" panose="020B0502020202020204" pitchFamily="34" charset="0"/>
              </a:rPr>
              <a:t>Jupyter</a:t>
            </a:r>
            <a:r>
              <a:rPr lang="en-US" sz="2400" dirty="0">
                <a:latin typeface="Century Gothic" panose="020B0502020202020204" pitchFamily="34" charset="0"/>
              </a:rPr>
              <a:t> app in your browser: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	* </a:t>
            </a: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      * Navigate to “Interactive Apps” then “</a:t>
            </a:r>
            <a:r>
              <a:rPr lang="en-US" sz="2400" dirty="0" err="1">
                <a:latin typeface="Century Gothic" panose="020B0502020202020204" pitchFamily="34" charset="0"/>
              </a:rPr>
              <a:t>Jupyter</a:t>
            </a:r>
            <a:r>
              <a:rPr lang="en-US" sz="2400" dirty="0">
                <a:latin typeface="Century Gothic" panose="020B0502020202020204" pitchFamily="34" charset="0"/>
              </a:rPr>
              <a:t> Session (presets)”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	* Launch a session then open a notebook with “</a:t>
            </a:r>
            <a:r>
              <a:rPr lang="en-US" sz="2400" dirty="0" err="1">
                <a:latin typeface="Century Gothic" panose="020B0502020202020204" pitchFamily="34" charset="0"/>
              </a:rPr>
              <a:t>my_first_env</a:t>
            </a:r>
            <a:r>
              <a:rPr lang="en-US" sz="2400" dirty="0">
                <a:latin typeface="Century Gothic" panose="020B0502020202020204" pitchFamily="34" charset="0"/>
              </a:rPr>
              <a:t>” 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CC316C-C637-685B-5971-286426152E15}"/>
              </a:ext>
            </a:extLst>
          </p:cNvPr>
          <p:cNvGrpSpPr/>
          <p:nvPr/>
        </p:nvGrpSpPr>
        <p:grpSpPr>
          <a:xfrm>
            <a:off x="268323" y="1786335"/>
            <a:ext cx="11903242" cy="1376006"/>
            <a:chOff x="648457" y="2915675"/>
            <a:chExt cx="10895086" cy="19958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0EBBC9-E4A5-4EA9-8B44-DE579CDD2FE5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6E19D2F-1E7F-CAF7-4675-9F08D77CC9A1}"/>
                </a:ext>
              </a:extLst>
            </p:cNvPr>
            <p:cNvSpPr txBox="1">
              <a:spLocks/>
            </p:cNvSpPr>
            <p:nvPr/>
          </p:nvSpPr>
          <p:spPr>
            <a:xfrm>
              <a:off x="779199" y="2915675"/>
              <a:ext cx="10633601" cy="11579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install -c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-forge </a:t>
              </a:r>
              <a:r>
                <a:rPr lang="en-US" sz="1800" dirty="0" err="1">
                  <a:latin typeface="Monaco" pitchFamily="2" charset="77"/>
                </a:rPr>
                <a:t>jupyterlab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 -m </a:t>
              </a:r>
              <a:r>
                <a:rPr lang="en-US" sz="1800" dirty="0" err="1">
                  <a:latin typeface="Monaco" pitchFamily="2" charset="77"/>
                </a:rPr>
                <a:t>ipykernel</a:t>
              </a:r>
              <a:r>
                <a:rPr lang="en-US" sz="1800" dirty="0">
                  <a:latin typeface="Monaco" pitchFamily="2" charset="77"/>
                </a:rPr>
                <a:t> install --user --name </a:t>
              </a:r>
              <a:r>
                <a:rPr lang="en-US" sz="1800" dirty="0" err="1">
                  <a:latin typeface="Monaco" pitchFamily="2" charset="77"/>
                </a:rPr>
                <a:t>myfirst_env</a:t>
              </a:r>
              <a:r>
                <a:rPr lang="en-US" sz="1800" dirty="0">
                  <a:latin typeface="Monaco" pitchFamily="2" charset="77"/>
                </a:rPr>
                <a:t> --display-name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 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0ABB94-18D8-11A5-7A35-745B87A5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7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Strategies for complex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23891"/>
          </a:xfrm>
        </p:spPr>
        <p:txBody>
          <a:bodyPr>
            <a:normAutofit/>
          </a:bodyPr>
          <a:lstStyle/>
          <a:p>
            <a:pPr lvl="2"/>
            <a:r>
              <a:rPr lang="en-US" sz="3600" dirty="0">
                <a:latin typeface="Century Gothic"/>
              </a:rPr>
              <a:t>Using channels and channel order</a:t>
            </a:r>
          </a:p>
          <a:p>
            <a:pPr lvl="2"/>
            <a:endParaRPr lang="en-US" sz="5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Resolving conflicts upon environment creation</a:t>
            </a:r>
          </a:p>
          <a:p>
            <a:pPr lvl="2"/>
            <a:endParaRPr lang="en-US" sz="1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Using Mamba to accelerate installation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Installing software on CURC systems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What are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Mamba?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Using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 on CURC systems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Creating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Installing packages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Useful commands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Batch jobs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Useful strategies for complex environments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Building Software on CURC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97" y="1878475"/>
            <a:ext cx="10515599" cy="3937863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 and Blanca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Grab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Within virtual environments (via </a:t>
            </a:r>
            <a:r>
              <a:rPr lang="en-US" sz="2800" b="1" dirty="0" err="1">
                <a:latin typeface="Century Gothic" panose="020B0502020202020204" pitchFamily="34" charset="0"/>
              </a:rPr>
              <a:t>Conda</a:t>
            </a:r>
            <a:r>
              <a:rPr lang="en-US" sz="2800" b="1" dirty="0">
                <a:latin typeface="Century Gothic" panose="020B0502020202020204" pitchFamily="34" charset="0"/>
              </a:rPr>
              <a:t>, </a:t>
            </a:r>
            <a:r>
              <a:rPr lang="en-US" sz="2800" b="1" dirty="0" err="1">
                <a:latin typeface="Century Gothic" panose="020B0502020202020204" pitchFamily="34" charset="0"/>
              </a:rPr>
              <a:t>Miniconda</a:t>
            </a:r>
            <a:r>
              <a:rPr lang="en-US" sz="2800" b="1" dirty="0">
                <a:latin typeface="Century Gothic" panose="020B0502020202020204" pitchFamily="34" charset="0"/>
              </a:rPr>
              <a:t>, Mamba)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containers (</a:t>
            </a:r>
            <a:r>
              <a:rPr lang="en-US" sz="2800" dirty="0" err="1">
                <a:latin typeface="Century Gothic" panose="020B0502020202020204" pitchFamily="34" charset="0"/>
              </a:rPr>
              <a:t>Apptainer</a:t>
            </a:r>
            <a:r>
              <a:rPr lang="en-US" sz="2800" dirty="0">
                <a:latin typeface="Century Gothic" panose="020B0502020202020204" pitchFamily="34" charset="0"/>
              </a:rPr>
              <a:t>/Singularity)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a package manager for HPC systems (Spack)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Logging into CU Research Computing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Login to CURC via your terminal:</a:t>
                </a: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Or login to CURC via your browser:  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Navigate to </a:t>
                </a:r>
                <a:r>
                  <a:rPr lang="en-US" sz="2400" dirty="0">
                    <a:latin typeface="Century Gothic" panose="020B0502020202020204" pitchFamily="34" charset="0"/>
                    <a:hlinkClick r:id="rId3"/>
                  </a:rPr>
                  <a:t>https://ondemand-rmacc.rc.colorado.edu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Once logged in, select </a:t>
                </a:r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Clusters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 Alpine shell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  <a:blipFill>
                <a:blip r:embed="rId4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9/18/24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1243553" y="2740251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ssh</a:t>
              </a:r>
              <a:r>
                <a:rPr lang="en-US" dirty="0">
                  <a:latin typeface="Monaco" pitchFamily="2" charset="77"/>
                </a:rPr>
                <a:t> </a:t>
              </a:r>
              <a:r>
                <a:rPr lang="en-US" dirty="0" err="1">
                  <a:latin typeface="Monaco" pitchFamily="2" charset="77"/>
                </a:rPr>
                <a:t>monaghaa@login.rc.colorado.edu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0EC9-A571-D633-6041-AF8F9176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Century Gothic" panose="020B0502020202020204" pitchFamily="34" charset="0"/>
              </a:rPr>
              <a:t>What are </a:t>
            </a:r>
            <a:r>
              <a:rPr lang="en-US" sz="4400" b="1" dirty="0" err="1">
                <a:latin typeface="Century Gothic" panose="020B0502020202020204" pitchFamily="34" charset="0"/>
              </a:rPr>
              <a:t>Conda</a:t>
            </a:r>
            <a:r>
              <a:rPr lang="en-US" sz="4400" b="1" dirty="0">
                <a:latin typeface="Century Gothic" panose="020B0502020202020204" pitchFamily="34" charset="0"/>
              </a:rPr>
              <a:t> and Mamba?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FF4D8-C6D3-3CC2-E1BD-D87D7BB5B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Century Gothic" panose="020B0502020202020204" pitchFamily="34" charset="0"/>
              </a:rPr>
              <a:t>They are a package (software) management system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Installs, runs, and updates packages </a:t>
            </a:r>
            <a:r>
              <a:rPr lang="en-US" sz="2800" i="1" u="sng" dirty="0">
                <a:latin typeface="Century Gothic" panose="020B0502020202020204" pitchFamily="34" charset="0"/>
              </a:rPr>
              <a:t>and their dependencies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Creates, saves, loads, and switches between virtual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Created for Python programs, but can package and distribute software for any language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07484-45F5-33A2-EFC6-6F73EEA8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BA83B-361D-F27A-48C5-E6DD7768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14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7F1A-36BA-6DA7-A652-AFE70C8E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use Mamba?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867D-7375-B379-3E0B-9690D2356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Mamba is a faster and more robust package manager in comparison to </a:t>
            </a:r>
            <a:r>
              <a:rPr lang="en-US" dirty="0" err="1"/>
              <a:t>Conda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It is fully compatible with </a:t>
            </a:r>
            <a:r>
              <a:rPr lang="en-US" dirty="0" err="1"/>
              <a:t>Conda</a:t>
            </a:r>
            <a:r>
              <a:rPr lang="en-US" dirty="0"/>
              <a:t> packages</a:t>
            </a:r>
          </a:p>
          <a:p>
            <a:pPr lvl="1"/>
            <a:r>
              <a:rPr lang="en-US" dirty="0"/>
              <a:t>Supports </a:t>
            </a:r>
            <a:r>
              <a:rPr lang="en-US" b="1" u="sng" dirty="0"/>
              <a:t>most</a:t>
            </a:r>
            <a:r>
              <a:rPr lang="en-US" dirty="0"/>
              <a:t> of </a:t>
            </a:r>
            <a:r>
              <a:rPr lang="en-US" dirty="0" err="1"/>
              <a:t>Conda’s</a:t>
            </a:r>
            <a:r>
              <a:rPr lang="en-US" dirty="0"/>
              <a:t> commands</a:t>
            </a:r>
          </a:p>
          <a:p>
            <a:pPr lvl="1"/>
            <a:r>
              <a:rPr lang="en-US" dirty="0"/>
              <a:t>In most cases, Mamba can be used as a drop-in replacement for </a:t>
            </a:r>
            <a:r>
              <a:rPr lang="en-US" dirty="0" err="1"/>
              <a:t>Conda</a:t>
            </a:r>
            <a:endParaRPr lang="en-US" dirty="0"/>
          </a:p>
          <a:p>
            <a:pPr lvl="2"/>
            <a:r>
              <a:rPr lang="en-US" dirty="0"/>
              <a:t>i.e. replace “</a:t>
            </a:r>
            <a:r>
              <a:rPr lang="en-US" dirty="0" err="1"/>
              <a:t>conda</a:t>
            </a:r>
            <a:r>
              <a:rPr lang="en-US" dirty="0"/>
              <a:t>” with “mamba” in commands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a more detailed overview of Mamba's capabilities, please see: </a:t>
            </a:r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mamba.readthedocs.io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12077-61D1-81AE-6A7D-021F9BD1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41738-AB85-8475-9AD3-E0C3C2EC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53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58B4-AF5F-70D1-B0FC-3626AFC3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a .</a:t>
            </a:r>
            <a:r>
              <a:rPr lang="en-US" b="1" dirty="0" err="1">
                <a:latin typeface="Century Gothic" panose="020B0502020202020204" pitchFamily="34" charset="0"/>
              </a:rPr>
              <a:t>condarc</a:t>
            </a:r>
            <a:r>
              <a:rPr lang="en-US" b="1" dirty="0">
                <a:latin typeface="Century Gothic" panose="020B0502020202020204" pitchFamily="34" charset="0"/>
              </a:rPr>
              <a:t> file?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5DB83-EC35-6DA2-5DE0-706FAEE4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en-US" sz="3000" dirty="0"/>
              <a:t>The file “.</a:t>
            </a:r>
            <a:r>
              <a:rPr lang="en-US" sz="3000" dirty="0" err="1"/>
              <a:t>condarc</a:t>
            </a:r>
            <a:r>
              <a:rPr lang="en-US" sz="3000" dirty="0"/>
              <a:t>” is a special file that specifies configurations for </a:t>
            </a:r>
            <a:r>
              <a:rPr lang="en-US" sz="3000" dirty="0" err="1"/>
              <a:t>Conda</a:t>
            </a:r>
            <a:r>
              <a:rPr lang="en-US" sz="3000" dirty="0"/>
              <a:t> and Mamba </a:t>
            </a:r>
          </a:p>
          <a:p>
            <a:pPr lvl="1"/>
            <a:r>
              <a:rPr lang="en-US" dirty="0"/>
              <a:t>Specifies items such as </a:t>
            </a:r>
            <a:r>
              <a:rPr lang="en-US" u="sng" dirty="0"/>
              <a:t>where to store installed packages and environments</a:t>
            </a:r>
          </a:p>
          <a:p>
            <a:pPr lvl="1"/>
            <a:r>
              <a:rPr lang="en-US" dirty="0"/>
              <a:t>Located in your Home directory, </a:t>
            </a:r>
            <a:r>
              <a:rPr lang="en-US" b="1" dirty="0">
                <a:solidFill>
                  <a:srgbClr val="0070C0"/>
                </a:solidFill>
              </a:rPr>
              <a:t>/home/$USER/.</a:t>
            </a:r>
            <a:r>
              <a:rPr lang="en-US" b="1" dirty="0" err="1">
                <a:solidFill>
                  <a:srgbClr val="0070C0"/>
                </a:solidFill>
              </a:rPr>
              <a:t>condarc</a:t>
            </a:r>
            <a:endParaRPr lang="en-US" dirty="0"/>
          </a:p>
          <a:p>
            <a:pPr lvl="2"/>
            <a:r>
              <a:rPr lang="en-US" sz="2400" dirty="0"/>
              <a:t>We create it for you, if it doesn’t exist with the content: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A120-C239-B76E-975A-D7479C857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EA0B2-02F8-2BC8-5B9C-DCD8FD7C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54777E-63AF-DC2E-8A83-7A289A9390D2}"/>
              </a:ext>
            </a:extLst>
          </p:cNvPr>
          <p:cNvGrpSpPr/>
          <p:nvPr/>
        </p:nvGrpSpPr>
        <p:grpSpPr>
          <a:xfrm>
            <a:off x="2136397" y="4064306"/>
            <a:ext cx="8713856" cy="1763865"/>
            <a:chOff x="1863084" y="4469527"/>
            <a:chExt cx="9717025" cy="14133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6E2534-9060-A0D2-DF93-16C46160F6A9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8A9B9A-FA49-F328-C43F-0293053D0CAC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pkgs_dirs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/projects/$USER/.</a:t>
              </a:r>
              <a:r>
                <a:rPr lang="en-US" dirty="0" err="1">
                  <a:latin typeface="Monaco" pitchFamily="2" charset="77"/>
                </a:rPr>
                <a:t>conda_pkgs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 err="1">
                  <a:latin typeface="Monaco" pitchFamily="2" charset="77"/>
                </a:rPr>
                <a:t>envs_dirs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/projects/$USER/software/anaconda/</a:t>
              </a:r>
              <a:r>
                <a:rPr lang="en-US" dirty="0" err="1">
                  <a:latin typeface="Monaco" pitchFamily="2" charset="77"/>
                </a:rPr>
                <a:t>envs</a:t>
              </a:r>
              <a:endParaRPr lang="en-US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48042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2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1789</TotalTime>
  <Words>1417</Words>
  <Application>Microsoft Macintosh PowerPoint</Application>
  <PresentationFormat>Widescreen</PresentationFormat>
  <Paragraphs>249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Cambria Math</vt:lpstr>
      <vt:lpstr>Century Gothic</vt:lpstr>
      <vt:lpstr>Monaco</vt:lpstr>
      <vt:lpstr>CUB Content </vt:lpstr>
      <vt:lpstr>Installing software on Alpine with Conda and Mamba</vt:lpstr>
      <vt:lpstr>Installing software on Alpine with Conda and Mamba</vt:lpstr>
      <vt:lpstr>PowerPoint Presentation</vt:lpstr>
      <vt:lpstr>Session Overview </vt:lpstr>
      <vt:lpstr>Building Software on CURC Systems</vt:lpstr>
      <vt:lpstr>Logging into CU Research Computing</vt:lpstr>
      <vt:lpstr>What are Conda and Mamba?</vt:lpstr>
      <vt:lpstr>Why would we use Mamba?</vt:lpstr>
      <vt:lpstr>What is a .condarc file?</vt:lpstr>
      <vt:lpstr>Getting access to Conda and Mamba</vt:lpstr>
      <vt:lpstr>Conda and Mamba modules</vt:lpstr>
      <vt:lpstr>Demo time!</vt:lpstr>
      <vt:lpstr>Start a session and load Conda</vt:lpstr>
      <vt:lpstr>Create your first Conda environment!</vt:lpstr>
      <vt:lpstr>Installing packages</vt:lpstr>
      <vt:lpstr>Install packages with “pip”</vt:lpstr>
      <vt:lpstr>Useful Conda Commands</vt:lpstr>
      <vt:lpstr>Useful conda file paths on Alpine</vt:lpstr>
      <vt:lpstr>Running Alpine batch jobs with conda</vt:lpstr>
      <vt:lpstr>Using your conda environment in Jupyter</vt:lpstr>
      <vt:lpstr>Strategies for complex environments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30</cp:revision>
  <dcterms:created xsi:type="dcterms:W3CDTF">2023-01-13T17:07:22Z</dcterms:created>
  <dcterms:modified xsi:type="dcterms:W3CDTF">2024-09-17T19:56:13Z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